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300" r:id="rId3"/>
    <p:sldId id="305" r:id="rId4"/>
    <p:sldId id="306" r:id="rId5"/>
    <p:sldId id="257" r:id="rId6"/>
    <p:sldId id="263" r:id="rId7"/>
    <p:sldId id="264" r:id="rId8"/>
    <p:sldId id="265" r:id="rId9"/>
    <p:sldId id="258" r:id="rId10"/>
    <p:sldId id="259" r:id="rId11"/>
    <p:sldId id="266" r:id="rId12"/>
    <p:sldId id="267" r:id="rId13"/>
    <p:sldId id="260" r:id="rId14"/>
    <p:sldId id="261" r:id="rId15"/>
    <p:sldId id="299" r:id="rId16"/>
    <p:sldId id="301" r:id="rId17"/>
    <p:sldId id="302" r:id="rId18"/>
    <p:sldId id="303" r:id="rId19"/>
    <p:sldId id="30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86395"/>
  </p:normalViewPr>
  <p:slideViewPr>
    <p:cSldViewPr snapToGrid="0">
      <p:cViewPr varScale="1">
        <p:scale>
          <a:sx n="109" d="100"/>
          <a:sy n="109" d="100"/>
        </p:scale>
        <p:origin x="216" y="200"/>
      </p:cViewPr>
      <p:guideLst/>
    </p:cSldViewPr>
  </p:slideViewPr>
  <p:outlineViewPr>
    <p:cViewPr>
      <p:scale>
        <a:sx n="33" d="100"/>
        <a:sy n="33" d="100"/>
      </p:scale>
      <p:origin x="0" y="-41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1369F-1861-BB4F-A293-D8F8A6F56907}" type="datetimeFigureOut">
              <a:rPr lang="en-US" smtClean="0"/>
              <a:t>1/10/23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56793-8836-C848-9A48-D0248063D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92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56793-8836-C848-9A48-D0248063DF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62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56793-8836-C848-9A48-D0248063DF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91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56793-8836-C848-9A48-D0248063DF2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556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56793-8836-C848-9A48-D0248063DF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743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56793-8836-C848-9A48-D0248063DF2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63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56793-8836-C848-9A48-D0248063DF2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595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56793-8836-C848-9A48-D0248063DF2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34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56793-8836-C848-9A48-D0248063DF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10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56793-8836-C848-9A48-D0248063DF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05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56793-8836-C848-9A48-D0248063DF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97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56793-8836-C848-9A48-D0248063DF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97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56793-8836-C848-9A48-D0248063DF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41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56793-8836-C848-9A48-D0248063DF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28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56793-8836-C848-9A48-D0248063DF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37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A56793-8836-C848-9A48-D0248063DF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10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57B79-5BDB-79F2-2A52-51D3D26CF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54F9E1-DBC4-60EC-4A08-9AA0CE1530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2F323-C67E-9C05-C260-A45B5375C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3CAD-EC72-DB4D-A9E7-55A6B0478D96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C4602-3E8A-9D56-D9D0-78D3692FD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ADBF2-CF93-521C-FE7E-48836A37E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5F6B-DFE5-AF45-884F-941772ECD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57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1B78F-3D61-CD8F-BB31-7AA31024D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535558-9789-C915-1F5A-E866AE5503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DB255-DD04-FA1C-DB08-49405A9BF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3CAD-EC72-DB4D-A9E7-55A6B0478D96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89FAE-7EE2-8DD1-8003-03D0825B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E9779-6488-BBEC-DBAE-76BF98F08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5F6B-DFE5-AF45-884F-941772ECD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6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656E5F-A1A8-3ADA-A46A-B6FD2401B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10F800-EFFF-4906-2D6B-B5C96FB57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44F74-7425-028B-C540-DA05BC6D8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3CAD-EC72-DB4D-A9E7-55A6B0478D96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93A2B-6ACF-229C-74E8-84AAEDAF7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38C38-686D-F74F-C299-CAEBA09D0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5F6B-DFE5-AF45-884F-941772ECD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3B0AF-E5BD-D42D-1874-91F0CDC5D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41698-1C2C-3AFC-C8DA-B64794A6D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8785A-171B-8E8D-514A-D2E2C7AAD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3CAD-EC72-DB4D-A9E7-55A6B0478D96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C17D0-F2EC-3889-3713-3C5E2FC0F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454A4-AE50-4971-B152-6EEB94F32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5F6B-DFE5-AF45-884F-941772ECD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0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BD3C9-078F-E9BC-EE77-15AA08916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E296E-8377-416C-01CD-7F74F1628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D9345-F003-FF79-D0CC-B2A2DD111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3CAD-EC72-DB4D-A9E7-55A6B0478D96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438C8-B615-1ED9-0CC4-A197D4148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63449-646E-798A-8394-50C2F6AEB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5F6B-DFE5-AF45-884F-941772ECD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4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B2750-9CF7-6DA4-16A2-78ECB7C7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D9189-4DE5-81FD-B499-995718470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A3FFE-ADFA-2E82-4482-05692F6BB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55DAB-E911-9F3A-F953-0AEB717E4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3CAD-EC72-DB4D-A9E7-55A6B0478D96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7BCEB9-7C61-C280-2B88-BFF45A98C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DCD62-EDA4-EA60-6956-CCF6BF48E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5F6B-DFE5-AF45-884F-941772ECD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28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9C0C-FF86-FECC-478B-92D2CD6D0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26EF9-3345-4781-96B7-9AB04D8A1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E17370-8A97-D3C5-C136-B058FA656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D44B0B-9839-2933-CFDB-CEB44E019B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B27B4B-03F2-4198-23E1-83E0A0C597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240234-A8D8-BD3C-FD0B-CA5C8B0E5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3CAD-EC72-DB4D-A9E7-55A6B0478D96}" type="datetimeFigureOut">
              <a:rPr lang="en-US" smtClean="0"/>
              <a:t>1/10/23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8A3095-F582-C445-2C95-7593E3967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7CDC1B-BE57-0470-2E54-186C74449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5F6B-DFE5-AF45-884F-941772ECD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4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5413E-FE22-B8D4-560C-853535DE1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23D692-F652-178D-F553-5A73CDF01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3CAD-EC72-DB4D-A9E7-55A6B0478D96}" type="datetimeFigureOut">
              <a:rPr lang="en-US" smtClean="0"/>
              <a:t>1/10/23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E676D9-C1C3-D72E-DF09-F933E0D8E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EFB6AF-4DC0-14EC-6FAB-4AD927D03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5F6B-DFE5-AF45-884F-941772ECD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11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9FB444-BB5D-B5F1-7891-44669F28F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3CAD-EC72-DB4D-A9E7-55A6B0478D96}" type="datetimeFigureOut">
              <a:rPr lang="en-US" smtClean="0"/>
              <a:t>1/10/23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FB1259-4696-9AD6-6655-E6A1FDE1F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BB91B4-41F2-1B05-6B77-2066FA5C4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5F6B-DFE5-AF45-884F-941772ECD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4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8EBDC-723D-2E4B-2B79-D6930199F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5A89F-7A37-4EE4-680F-CD09FCFAB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F16677-EBDA-30CE-B54B-49C86D327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A348E2-2EAC-EF65-0A17-66EF29087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3CAD-EC72-DB4D-A9E7-55A6B0478D96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8368C-4DD4-CC51-B376-1A6D0571D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4F104-A47F-9157-D434-D53609CD9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5F6B-DFE5-AF45-884F-941772ECD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0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76455-954E-A61D-2FB0-871AFC861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2812A7-7F23-CD25-EB63-50F67B8312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519E73-52DD-A8FF-90A4-E8F40D5FE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5D6192-FF95-102C-25FF-0CE91D109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3CAD-EC72-DB4D-A9E7-55A6B0478D96}" type="datetimeFigureOut">
              <a:rPr lang="en-US" smtClean="0"/>
              <a:t>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0EB79-B294-B887-A548-C60CBB0ED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A8F058-CA2A-EA3D-9DAA-D13B27D23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35F6B-DFE5-AF45-884F-941772ECD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35438A-930C-8077-F4C0-5987E08DB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54E9A-9A7F-95A4-2131-11E94303D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D302C-8CE9-F0BE-FD8B-983C76CD14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A3CAD-EC72-DB4D-A9E7-55A6B0478D96}" type="datetimeFigureOut">
              <a:rPr lang="en-US" smtClean="0"/>
              <a:t>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922CE-8571-5DBD-C512-2DF3FA713A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886EF-76F0-41AC-D13B-2839D38A0C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35F6B-DFE5-AF45-884F-941772ECD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3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thelp.sfsu.ed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CE9D93-82A5-4B9A-71CC-0474D3C1F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6800"/>
              <a:t>Working With</a:t>
            </a:r>
            <a:r>
              <a:rPr lang="en-US" sz="6800" baseline="0"/>
              <a:t> Your Migrated iLearn Courses in Canvas</a:t>
            </a:r>
            <a:endParaRPr lang="en-US" sz="6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409E11-28DA-C380-9880-9FE40C064B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0924" y="4619624"/>
            <a:ext cx="3946779" cy="1038225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Canvas Transition Team</a:t>
            </a:r>
          </a:p>
          <a:p>
            <a:pPr algn="r"/>
            <a:r>
              <a:rPr lang="en-US" dirty="0"/>
              <a:t>San Francisco State University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6705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7249D4-E174-1E48-6BD9-5ECE79743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/>
              <a:t>Grades and grade settings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A3766-DCF8-E7C4-8B9B-627D66C0B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n-US" sz="2200" dirty="0"/>
              <a:t>Gradebook in Canvas is very different</a:t>
            </a:r>
          </a:p>
          <a:p>
            <a:r>
              <a:rPr lang="en-US" sz="2200" dirty="0"/>
              <a:t>Set a grading schema</a:t>
            </a:r>
          </a:p>
          <a:p>
            <a:r>
              <a:rPr lang="en-US" sz="2200" dirty="0"/>
              <a:t>Set up Assignment Groups for a weighted gradebook</a:t>
            </a:r>
          </a:p>
        </p:txBody>
      </p:sp>
    </p:spTree>
    <p:extLst>
      <p:ext uri="{BB962C8B-B14F-4D97-AF65-F5344CB8AC3E}">
        <p14:creationId xmlns:p14="http://schemas.microsoft.com/office/powerpoint/2010/main" val="74657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6B551-B49A-C2C0-8840-80BF6D0B1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/>
              <a:t>Quizzes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975DA-5118-1142-67C9-DAA11E121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n-US" sz="2200" dirty="0"/>
              <a:t>Check your quiz settings to make sure quizzes are graded!</a:t>
            </a:r>
          </a:p>
          <a:p>
            <a:pPr lvl="1"/>
            <a:r>
              <a:rPr lang="en-US" sz="2200" dirty="0"/>
              <a:t>Quizzes may import as “practice quizzes”, which are ungraded</a:t>
            </a:r>
          </a:p>
          <a:p>
            <a:r>
              <a:rPr lang="en-US" sz="2200" dirty="0"/>
              <a:t>Check your quiz point values to make sure they are what you expect!</a:t>
            </a:r>
          </a:p>
          <a:p>
            <a:pPr lvl="1"/>
            <a:r>
              <a:rPr lang="en-US" sz="2200" dirty="0"/>
              <a:t>Canvas quizzes do not have a separate maximum grade, point value determined by number of points in the questions</a:t>
            </a:r>
          </a:p>
          <a:p>
            <a:r>
              <a:rPr lang="en-US" sz="2200" dirty="0"/>
              <a:t>Check your open and close dates</a:t>
            </a:r>
          </a:p>
        </p:txBody>
      </p:sp>
    </p:spTree>
    <p:extLst>
      <p:ext uri="{BB962C8B-B14F-4D97-AF65-F5344CB8AC3E}">
        <p14:creationId xmlns:p14="http://schemas.microsoft.com/office/powerpoint/2010/main" val="50622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2D04DA-510F-B504-D090-54084BA59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/>
              <a:t>Assignments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F4D79-BEF6-01C0-DB96-0A35C9CBC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n-US" sz="2200"/>
              <a:t>Check your open and close dates!</a:t>
            </a:r>
          </a:p>
          <a:p>
            <a:r>
              <a:rPr lang="en-US" sz="2200"/>
              <a:t>Check your submission types!</a:t>
            </a:r>
          </a:p>
          <a:p>
            <a:pPr lvl="1"/>
            <a:r>
              <a:rPr lang="en-US" sz="2200"/>
              <a:t>For iLearn video type assignments, set to online text instead</a:t>
            </a:r>
          </a:p>
          <a:p>
            <a:pPr lvl="1"/>
            <a:r>
              <a:rPr lang="en-US" sz="2200"/>
              <a:t>For Turnitin assignments, set to External Tool and select Turnitin</a:t>
            </a:r>
          </a:p>
        </p:txBody>
      </p:sp>
    </p:spTree>
    <p:extLst>
      <p:ext uri="{BB962C8B-B14F-4D97-AF65-F5344CB8AC3E}">
        <p14:creationId xmlns:p14="http://schemas.microsoft.com/office/powerpoint/2010/main" val="866612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DD7304-3D5E-ED79-1E29-146B19C7D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/>
              <a:t>Course structure and navigation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C4EA7-EED8-D4E9-BB5B-836ABEC7E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n-US" sz="2200"/>
              <a:t>Sections come over as modules</a:t>
            </a:r>
          </a:p>
          <a:p>
            <a:r>
              <a:rPr lang="en-US" sz="2200"/>
              <a:t>Treat modules page as a “table of contents”</a:t>
            </a:r>
          </a:p>
          <a:p>
            <a:r>
              <a:rPr lang="en-US" sz="2200"/>
              <a:t>Modules cannot have much text on the page</a:t>
            </a:r>
          </a:p>
          <a:p>
            <a:r>
              <a:rPr lang="en-US" sz="2200"/>
              <a:t>Try reorganizing content into Pages instead to provide context</a:t>
            </a:r>
          </a:p>
        </p:txBody>
      </p:sp>
    </p:spTree>
    <p:extLst>
      <p:ext uri="{BB962C8B-B14F-4D97-AF65-F5344CB8AC3E}">
        <p14:creationId xmlns:p14="http://schemas.microsoft.com/office/powerpoint/2010/main" val="16425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35D3C1D-A6AE-4FCA-BB76-A4748CE5D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0B4D1B-5353-0FB1-3ED4-305E716A5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10" y="1365472"/>
            <a:ext cx="10978470" cy="35646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Modules vs Pages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5EC5D7-548E-5698-233A-F3BF6B03A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0945" y="5859463"/>
            <a:ext cx="10927080" cy="4872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endParaRPr lang="en-US" sz="20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5BF818-2283-4CC9-A120-9225CEDFA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3350"/>
            <a:ext cx="128016" cy="2468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3A42EF-20CC-4BCC-9D0B-222CF3AAE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945" y="5831269"/>
            <a:ext cx="109270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63625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B8483-E0FE-45C3-A67B-8BA190599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sz="4000" dirty="0"/>
              <a:t>Modules</a:t>
            </a:r>
            <a:br>
              <a:rPr lang="en-US" sz="4000" dirty="0"/>
            </a:br>
            <a:r>
              <a:rPr lang="en-US" sz="4000" dirty="0"/>
              <a:t>vs</a:t>
            </a:r>
            <a:br>
              <a:rPr lang="en-US" sz="4000" dirty="0"/>
            </a:br>
            <a:r>
              <a:rPr lang="en-US" sz="4000" dirty="0"/>
              <a:t>Pages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7A8F69F-725F-C265-40D4-3B1D71C4F99C}"/>
              </a:ext>
            </a:extLst>
          </p:cNvPr>
          <p:cNvSpPr txBox="1">
            <a:spLocks/>
          </p:cNvSpPr>
          <p:nvPr/>
        </p:nvSpPr>
        <p:spPr>
          <a:xfrm>
            <a:off x="5914645" y="3686684"/>
            <a:ext cx="5181600" cy="28062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Pages</a:t>
            </a:r>
          </a:p>
          <a:p>
            <a:r>
              <a:rPr lang="en-US" sz="1600" dirty="0"/>
              <a:t>Add course links and external links</a:t>
            </a:r>
          </a:p>
          <a:p>
            <a:r>
              <a:rPr lang="en-US" sz="1600" dirty="0"/>
              <a:t>Colored and bolded/custom text</a:t>
            </a:r>
          </a:p>
          <a:p>
            <a:r>
              <a:rPr lang="en-US" sz="1600" dirty="0"/>
              <a:t>Pictures</a:t>
            </a:r>
          </a:p>
          <a:p>
            <a:r>
              <a:rPr lang="en-US" sz="1600" dirty="0"/>
              <a:t>Videos</a:t>
            </a:r>
          </a:p>
          <a:p>
            <a:r>
              <a:rPr lang="en-US" sz="1600" dirty="0"/>
              <a:t>Documents</a:t>
            </a:r>
          </a:p>
          <a:p>
            <a:r>
              <a:rPr lang="en-US" sz="1600" dirty="0"/>
              <a:t>Icons</a:t>
            </a:r>
          </a:p>
          <a:p>
            <a:r>
              <a:rPr lang="en-US" sz="1600" dirty="0"/>
              <a:t>Tables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E463668-1A4A-8185-4D81-D147510E1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4645" y="907357"/>
            <a:ext cx="5181600" cy="193020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b="1" dirty="0"/>
              <a:t>Modules </a:t>
            </a:r>
          </a:p>
          <a:p>
            <a:r>
              <a:rPr lang="en-US" sz="1600" dirty="0"/>
              <a:t>Add assignments, quizzes, discussions, files, and links using the + button.</a:t>
            </a:r>
          </a:p>
          <a:p>
            <a:r>
              <a:rPr lang="en-US" sz="1600" dirty="0"/>
              <a:t>Text headers</a:t>
            </a:r>
          </a:p>
          <a:p>
            <a:r>
              <a:rPr lang="en-US" sz="1600" dirty="0"/>
              <a:t>Indent levels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C4A606E-E506-EA45-1336-B86E7783F6CC}"/>
              </a:ext>
            </a:extLst>
          </p:cNvPr>
          <p:cNvCxnSpPr/>
          <p:nvPr/>
        </p:nvCxnSpPr>
        <p:spPr>
          <a:xfrm>
            <a:off x="5914645" y="3124996"/>
            <a:ext cx="578498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39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35D3C1D-A6AE-4FCA-BB76-A4748CE5D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0B4D1B-5353-0FB1-3ED4-305E716A5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10" y="1365472"/>
            <a:ext cx="10978470" cy="35646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Publish your course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5EC5D7-548E-5698-233A-F3BF6B03A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0945" y="5859463"/>
            <a:ext cx="10927080" cy="4872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endParaRPr lang="en-US" sz="20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5BF818-2283-4CC9-A120-9225CEDFA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3350"/>
            <a:ext cx="128016" cy="2468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3A42EF-20CC-4BCC-9D0B-222CF3AAE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945" y="5831269"/>
            <a:ext cx="109270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35382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017517EF-BD4D-4055-BDB4-A322C5356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304802"/>
            <a:ext cx="11097349" cy="1573149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DD7304-3D5E-ED79-1E29-146B19C7D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0" y="405575"/>
            <a:ext cx="6430414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Publish your course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5D96F4-0691-E254-544F-3E2920BD7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4796" y="498698"/>
            <a:ext cx="2893382" cy="118535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Give students access by publishing your course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76442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126032" y="1067264"/>
            <a:ext cx="1021458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1" name="Picture 10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6ACFE14-B6E8-E767-3EF9-7DA8487C8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7436" y="2091095"/>
            <a:ext cx="8540592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963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017517EF-BD4D-4055-BDB4-A322C5356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304802"/>
            <a:ext cx="11097349" cy="1573149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DD7304-3D5E-ED79-1E29-146B19C7D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0" y="405575"/>
            <a:ext cx="6430414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Publish your modules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5D96F4-0691-E254-544F-3E2920BD7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4796" y="498698"/>
            <a:ext cx="2893382" cy="118535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Publishing your course does not automatically publish everything in your course.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76442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126032" y="1067264"/>
            <a:ext cx="1021458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A4901FA8-2108-A1C4-E904-4AC4717BC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463" y="2091095"/>
            <a:ext cx="10716539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692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63EB0A-3D7C-4AA5-BFA5-8EE5B4BA5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A19FA6-3C67-23D0-AD73-823AB0AC0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651" y="1122363"/>
            <a:ext cx="11034695" cy="317469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45AD00-F967-454D-A4B2-39ABA5C88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BC5B79-B912-427C-8219-E3E50943F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5C1147F9-6724-0E05-F857-915DBE8D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650" y="4613831"/>
            <a:ext cx="4058663" cy="17686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Call us: (415)405-5555</a:t>
            </a:r>
          </a:p>
          <a:p>
            <a:pPr marL="0" indent="0">
              <a:buNone/>
            </a:pPr>
            <a:r>
              <a:rPr lang="en-US" sz="3200" dirty="0"/>
              <a:t>Email us: </a:t>
            </a:r>
            <a:r>
              <a:rPr lang="en-US" sz="3200" dirty="0" err="1"/>
              <a:t>at@sfsu.edu</a:t>
            </a:r>
            <a:endParaRPr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983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7D86DC-4570-8EB7-D8D3-A60A6A034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 dirty="0"/>
              <a:t>Types of courses on your Dashboard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B37101B-B8E8-2530-69E0-E8027BBFF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With Students</a:t>
            </a:r>
          </a:p>
          <a:p>
            <a:r>
              <a:rPr lang="en-US" sz="2200" dirty="0"/>
              <a:t>Semester courses-  Spring 2023</a:t>
            </a:r>
          </a:p>
          <a:p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No Students</a:t>
            </a:r>
          </a:p>
          <a:p>
            <a:r>
              <a:rPr lang="en-US" sz="2200" dirty="0"/>
              <a:t>Instructor Sandboxes</a:t>
            </a:r>
          </a:p>
          <a:p>
            <a:r>
              <a:rPr lang="en-US" sz="2200" dirty="0"/>
              <a:t>K16 courses from Fall 2021 – Spring 2022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90330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74960-5049-DC58-5697-26147BB25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K16 migrated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B3BBF-8618-F0A7-744F-5D9765813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Courses from Fall 2021 – Summer 2022 were migrated</a:t>
            </a:r>
          </a:p>
          <a:p>
            <a:pPr lvl="1"/>
            <a:r>
              <a:rPr lang="en-US" dirty="0"/>
              <a:t>Migrated courses will have K16 in the name (e.g. ILRN 0101-01-K16-Fall2021)</a:t>
            </a:r>
          </a:p>
          <a:p>
            <a:pPr lvl="1"/>
            <a:r>
              <a:rPr lang="en-US" dirty="0"/>
              <a:t>These are NOT your teaching courses for Spring!</a:t>
            </a:r>
          </a:p>
          <a:p>
            <a:r>
              <a:rPr lang="en-US" dirty="0"/>
              <a:t>Only this academic year was migrated by the vendor</a:t>
            </a:r>
          </a:p>
        </p:txBody>
      </p:sp>
    </p:spTree>
    <p:extLst>
      <p:ext uri="{BB962C8B-B14F-4D97-AF65-F5344CB8AC3E}">
        <p14:creationId xmlns:p14="http://schemas.microsoft.com/office/powerpoint/2010/main" val="3291073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7FB83-5D06-233C-F56B-662755053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Manually imported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583D3-E710-BA22-0486-5E2701A98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Canvas has a built-in import tool that can handle </a:t>
            </a:r>
            <a:r>
              <a:rPr lang="en-US" dirty="0" err="1"/>
              <a:t>iLearn</a:t>
            </a:r>
            <a:r>
              <a:rPr lang="en-US" dirty="0"/>
              <a:t> backup files</a:t>
            </a:r>
          </a:p>
          <a:p>
            <a:pPr lvl="1"/>
            <a:r>
              <a:rPr lang="en-US" dirty="0"/>
              <a:t>Guide (and video) available at </a:t>
            </a:r>
            <a:r>
              <a:rPr lang="en-US" dirty="0">
                <a:hlinkClick r:id="rId2"/>
              </a:rPr>
              <a:t>https://athelp.sfsu.edu</a:t>
            </a:r>
            <a:r>
              <a:rPr lang="en-US" dirty="0"/>
              <a:t> under the Canvas heading</a:t>
            </a:r>
          </a:p>
        </p:txBody>
      </p:sp>
    </p:spTree>
    <p:extLst>
      <p:ext uri="{BB962C8B-B14F-4D97-AF65-F5344CB8AC3E}">
        <p14:creationId xmlns:p14="http://schemas.microsoft.com/office/powerpoint/2010/main" val="371103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B57898-67D6-EE79-67FE-C40523DE4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iLearn items and their Canvas equivalents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291B8A-5A0D-37F0-3344-EFB15CCD2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66912" y="5645150"/>
            <a:ext cx="8258176" cy="6318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 sz="2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0395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6A699F-BDF7-7D93-5408-1B8E4980F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that import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427BDB-615F-5E13-B944-7E796EF138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iLearn</a:t>
            </a:r>
            <a:r>
              <a:rPr lang="en-US" dirty="0"/>
              <a:t> content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7467FF-5DC8-A693-4ABD-D30F3E6093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Sections</a:t>
            </a:r>
          </a:p>
          <a:p>
            <a:r>
              <a:rPr lang="en-US" sz="2000" dirty="0"/>
              <a:t>Assignments</a:t>
            </a:r>
          </a:p>
          <a:p>
            <a:r>
              <a:rPr lang="en-US" sz="2000" dirty="0"/>
              <a:t>Choice</a:t>
            </a:r>
          </a:p>
          <a:p>
            <a:r>
              <a:rPr lang="en-US" sz="2000" dirty="0"/>
              <a:t>Feedback</a:t>
            </a:r>
          </a:p>
          <a:p>
            <a:r>
              <a:rPr lang="en-US" sz="2000" dirty="0"/>
              <a:t>Files</a:t>
            </a:r>
          </a:p>
          <a:p>
            <a:r>
              <a:rPr lang="en-US" sz="2000" dirty="0"/>
              <a:t>Folder</a:t>
            </a:r>
          </a:p>
          <a:p>
            <a:r>
              <a:rPr lang="en-US" sz="2000" dirty="0"/>
              <a:t>Forum</a:t>
            </a:r>
          </a:p>
          <a:p>
            <a:r>
              <a:rPr lang="en-US" sz="2000" dirty="0"/>
              <a:t>Glossary</a:t>
            </a:r>
          </a:p>
          <a:p>
            <a:r>
              <a:rPr lang="en-US" sz="2000" dirty="0"/>
              <a:t>Images displayed on the main course page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0F9D18C-8E70-430E-C6BE-CB597AC681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Where to find them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9143B76-5350-47A1-BDB8-43F482100B2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Modules</a:t>
            </a:r>
          </a:p>
          <a:p>
            <a:r>
              <a:rPr lang="en-US" sz="2000" dirty="0"/>
              <a:t>Assignments link</a:t>
            </a:r>
          </a:p>
          <a:p>
            <a:r>
              <a:rPr lang="en-US" sz="2000" dirty="0"/>
              <a:t>Quizzes link</a:t>
            </a:r>
          </a:p>
          <a:p>
            <a:r>
              <a:rPr lang="en-US" sz="2000" dirty="0"/>
              <a:t>Quizzes link</a:t>
            </a:r>
          </a:p>
          <a:p>
            <a:r>
              <a:rPr lang="en-US" sz="2000" dirty="0"/>
              <a:t>Files link</a:t>
            </a:r>
          </a:p>
          <a:p>
            <a:r>
              <a:rPr lang="en-US" sz="2000" dirty="0"/>
              <a:t>Files link</a:t>
            </a:r>
          </a:p>
          <a:p>
            <a:r>
              <a:rPr lang="en-US" sz="2000" dirty="0"/>
              <a:t>Discussions link</a:t>
            </a:r>
          </a:p>
          <a:p>
            <a:r>
              <a:rPr lang="en-US" sz="2000" dirty="0"/>
              <a:t>Pages link (glossary entries do not carry over)</a:t>
            </a:r>
          </a:p>
          <a:p>
            <a:r>
              <a:rPr lang="en-US" sz="2000" dirty="0"/>
              <a:t>Pages or files link, depending on original content</a:t>
            </a:r>
          </a:p>
        </p:txBody>
      </p:sp>
    </p:spTree>
    <p:extLst>
      <p:ext uri="{BB962C8B-B14F-4D97-AF65-F5344CB8AC3E}">
        <p14:creationId xmlns:p14="http://schemas.microsoft.com/office/powerpoint/2010/main" val="239827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D6A699F-BDF7-7D93-5408-1B8E4980F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that import (continued)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427BDB-615F-5E13-B944-7E796EF138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iLearn</a:t>
            </a:r>
            <a:r>
              <a:rPr lang="en-US" dirty="0"/>
              <a:t> content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7467FF-5DC8-A693-4ABD-D30F3E6093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Label</a:t>
            </a:r>
          </a:p>
          <a:p>
            <a:r>
              <a:rPr lang="en-US" sz="2000" dirty="0"/>
              <a:t>Quizzes</a:t>
            </a:r>
          </a:p>
          <a:p>
            <a:r>
              <a:rPr lang="en-US" sz="2000" dirty="0"/>
              <a:t>Turnitin Assignments</a:t>
            </a:r>
          </a:p>
          <a:p>
            <a:r>
              <a:rPr lang="en-US" sz="2000" dirty="0"/>
              <a:t>Section Summary</a:t>
            </a:r>
          </a:p>
          <a:p>
            <a:r>
              <a:rPr lang="en-US" sz="2000" dirty="0"/>
              <a:t>URL</a:t>
            </a:r>
          </a:p>
          <a:p>
            <a:r>
              <a:rPr lang="en-US" sz="2000" dirty="0"/>
              <a:t>Wiki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0F9D18C-8E70-430E-C6BE-CB597AC681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Where to find them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9143B76-5350-47A1-BDB8-43F482100B2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Modules link (converted into text headers)</a:t>
            </a:r>
          </a:p>
          <a:p>
            <a:r>
              <a:rPr lang="en-US" sz="2000" dirty="0"/>
              <a:t>Quizzes link</a:t>
            </a:r>
          </a:p>
          <a:p>
            <a:r>
              <a:rPr lang="en-US" sz="2000" dirty="0"/>
              <a:t>Assignments link (as normal assignments)</a:t>
            </a:r>
          </a:p>
          <a:p>
            <a:r>
              <a:rPr lang="en-US" sz="2000" dirty="0"/>
              <a:t>Pages link</a:t>
            </a:r>
          </a:p>
          <a:p>
            <a:r>
              <a:rPr lang="en-US" sz="2000" dirty="0"/>
              <a:t>Modules link (as link within a module)</a:t>
            </a:r>
          </a:p>
          <a:p>
            <a:r>
              <a:rPr lang="en-US" sz="2000" dirty="0"/>
              <a:t>Pages link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ED5ED2-0B5C-01E6-4C3E-28D971400C66}"/>
              </a:ext>
            </a:extLst>
          </p:cNvPr>
          <p:cNvSpPr txBox="1"/>
          <p:nvPr/>
        </p:nvSpPr>
        <p:spPr>
          <a:xfrm>
            <a:off x="5092861" y="10764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51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7D86DC-4570-8EB7-D8D3-A60A6A034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Things that do not import using the manual import method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B37101B-B8E8-2530-69E0-E8027BBFF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en-US" sz="2200" dirty="0" err="1"/>
              <a:t>iLearn</a:t>
            </a:r>
            <a:r>
              <a:rPr lang="en-US" sz="2200" dirty="0"/>
              <a:t> video</a:t>
            </a:r>
          </a:p>
          <a:p>
            <a:pPr lvl="1"/>
            <a:r>
              <a:rPr lang="en-US" sz="2200" dirty="0"/>
              <a:t>Videos will need to be individually re-linked</a:t>
            </a:r>
          </a:p>
          <a:p>
            <a:r>
              <a:rPr lang="en-US" sz="2200" dirty="0" err="1"/>
              <a:t>Mediasite</a:t>
            </a:r>
            <a:r>
              <a:rPr lang="en-US" sz="2200" dirty="0"/>
              <a:t> content</a:t>
            </a:r>
          </a:p>
          <a:p>
            <a:pPr lvl="1"/>
            <a:r>
              <a:rPr lang="en-US" sz="2200" dirty="0"/>
              <a:t>Videos will need to be individually re-linked</a:t>
            </a:r>
          </a:p>
          <a:p>
            <a:r>
              <a:rPr lang="en-US" sz="2200" dirty="0"/>
              <a:t>Zoom meeting links</a:t>
            </a:r>
          </a:p>
          <a:p>
            <a:pPr lvl="1"/>
            <a:r>
              <a:rPr lang="en-US" sz="2200" dirty="0"/>
              <a:t>Use the built-in Zoom integration instead</a:t>
            </a:r>
          </a:p>
          <a:p>
            <a:r>
              <a:rPr lang="en-US" sz="2600" dirty="0"/>
              <a:t>Lessons</a:t>
            </a:r>
          </a:p>
        </p:txBody>
      </p:sp>
    </p:spTree>
    <p:extLst>
      <p:ext uri="{BB962C8B-B14F-4D97-AF65-F5344CB8AC3E}">
        <p14:creationId xmlns:p14="http://schemas.microsoft.com/office/powerpoint/2010/main" val="1241964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35D3C1D-A6AE-4FCA-BB76-A4748CE5D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ADD4B0-4866-D1A2-D2BC-1ABAE65A1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10" y="1365472"/>
            <a:ext cx="10978470" cy="35646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Post-import checklist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8D572F-E2FF-29F3-BC33-391A53812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0945" y="5859463"/>
            <a:ext cx="10927080" cy="4872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endParaRPr lang="en-US" sz="20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5BF818-2283-4CC9-A120-9225CEDFA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3350"/>
            <a:ext cx="128016" cy="2468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3A42EF-20CC-4BCC-9D0B-222CF3AAE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945" y="5831269"/>
            <a:ext cx="109270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17613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533</Words>
  <Application>Microsoft Macintosh PowerPoint</Application>
  <PresentationFormat>Widescreen</PresentationFormat>
  <Paragraphs>121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 2013 - 2022</vt:lpstr>
      <vt:lpstr>Working With Your Migrated iLearn Courses in Canvas</vt:lpstr>
      <vt:lpstr>Types of courses on your Dashboard</vt:lpstr>
      <vt:lpstr>K16 migrated courses</vt:lpstr>
      <vt:lpstr>Manually imported courses</vt:lpstr>
      <vt:lpstr>iLearn items and their Canvas equivalents</vt:lpstr>
      <vt:lpstr>Things that import</vt:lpstr>
      <vt:lpstr>Things that import (continued)</vt:lpstr>
      <vt:lpstr>Things that do not import using the manual import method</vt:lpstr>
      <vt:lpstr>Post-import checklist</vt:lpstr>
      <vt:lpstr>Grades and grade settings</vt:lpstr>
      <vt:lpstr>Quizzes</vt:lpstr>
      <vt:lpstr>Assignments</vt:lpstr>
      <vt:lpstr>Course structure and navigation</vt:lpstr>
      <vt:lpstr>Modules vs Pages</vt:lpstr>
      <vt:lpstr>Modules vs Pages</vt:lpstr>
      <vt:lpstr>Publish your course</vt:lpstr>
      <vt:lpstr>Publish your course</vt:lpstr>
      <vt:lpstr>Publish your modules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Your Migrated iLearn Courses in Canvas</dc:title>
  <dc:creator>Microsoft Office User</dc:creator>
  <cp:lastModifiedBy>Microsoft Office User</cp:lastModifiedBy>
  <cp:revision>8</cp:revision>
  <dcterms:created xsi:type="dcterms:W3CDTF">2023-01-04T17:22:05Z</dcterms:created>
  <dcterms:modified xsi:type="dcterms:W3CDTF">2023-01-10T18:15:30Z</dcterms:modified>
</cp:coreProperties>
</file>